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ppt" ContentType="application/vnd.ms-powerpoint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5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gif"/><Relationship Id="rId5" Type="http://schemas.openxmlformats.org/officeDocument/2006/relationships/image" Target="../media/image3.emf"/><Relationship Id="rId4" Type="http://schemas.openxmlformats.org/officeDocument/2006/relationships/oleObject" Target="../embeddings/Microsoft_PowerPoint_97-2003___2.ppt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A01B1-BE1E-4D80-BAD3-DE1CCBFAE3EC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3316" name="Line 2"/>
          <p:cNvSpPr>
            <a:spLocks noChangeShapeType="1"/>
          </p:cNvSpPr>
          <p:nvPr/>
        </p:nvSpPr>
        <p:spPr bwMode="auto">
          <a:xfrm>
            <a:off x="152400" y="581025"/>
            <a:ext cx="84582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76200" y="0"/>
            <a:ext cx="7308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</a:t>
            </a:r>
            <a:r>
              <a:rPr lang="zh-TW" altLang="zh-TW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 策略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  <a:sym typeface="Wingdings" pitchFamily="2" charset="2"/>
              </a:rPr>
              <a:t>資訊系統規劃的產出：</a:t>
            </a:r>
            <a:r>
              <a:rPr lang="zh-TW" altLang="zh-TW" sz="3200" b="1">
                <a:latin typeface="Times New Roman" pitchFamily="18" charset="0"/>
                <a:ea typeface="標楷體" pitchFamily="65" charset="-120"/>
              </a:rPr>
              <a:t>資訊架構</a:t>
            </a:r>
            <a:endParaRPr lang="zh-TW" altLang="en-US" sz="2400" b="1">
              <a:latin typeface="Times New Roman" pitchFamily="18" charset="0"/>
              <a:ea typeface="標楷體" pitchFamily="65" charset="-120"/>
            </a:endParaRPr>
          </a:p>
        </p:txBody>
      </p:sp>
      <p:graphicFrame>
        <p:nvGraphicFramePr>
          <p:cNvPr id="1529860" name="Object 4"/>
          <p:cNvGraphicFramePr>
            <a:graphicFrameLocks noChangeAspect="1"/>
          </p:cNvGraphicFramePr>
          <p:nvPr/>
        </p:nvGraphicFramePr>
        <p:xfrm>
          <a:off x="457200" y="685800"/>
          <a:ext cx="8242300" cy="567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文件" r:id="rId4" imgW="5526360" imgH="3809880" progId="Word.Document.8">
                  <p:embed/>
                </p:oleObj>
              </mc:Choice>
              <mc:Fallback>
                <p:oleObj name="文件" r:id="rId4" imgW="5526360" imgH="380988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85800"/>
                        <a:ext cx="8242300" cy="56769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02CC6-8D65-4326-AAB9-065CE25E4F1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4340" name="Line 2"/>
          <p:cNvSpPr>
            <a:spLocks noChangeShapeType="1"/>
          </p:cNvSpPr>
          <p:nvPr/>
        </p:nvSpPr>
        <p:spPr bwMode="auto">
          <a:xfrm>
            <a:off x="381000" y="582613"/>
            <a:ext cx="8458200" cy="0"/>
          </a:xfrm>
          <a:prstGeom prst="line">
            <a:avLst/>
          </a:prstGeom>
          <a:noFill/>
          <a:ln w="57150" cmpd="thinThick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04800" y="0"/>
            <a:ext cx="8804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  <a:sym typeface="Wingdings" pitchFamily="2" charset="2"/>
              </a:rPr>
              <a:t> </a:t>
            </a:r>
            <a:r>
              <a:rPr lang="zh-TW" altLang="en-US" sz="3200" b="1">
                <a:solidFill>
                  <a:srgbClr val="FFFF00"/>
                </a:solidFill>
                <a:ea typeface="標楷體" pitchFamily="65" charset="-120"/>
                <a:sym typeface="Wingdings" pitchFamily="2" charset="2"/>
              </a:rPr>
              <a:t>規劃結果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：</a:t>
            </a:r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</a:rPr>
              <a:t>( 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IS +</a:t>
            </a:r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</a:rPr>
              <a:t> IT + IM ) 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Strategy資訊架構</a:t>
            </a:r>
            <a:endParaRPr lang="zh-TW" altLang="en-US" sz="3200" b="1">
              <a:solidFill>
                <a:srgbClr val="FFFF00"/>
              </a:solidFill>
              <a:ea typeface="標楷體" pitchFamily="65" charset="-120"/>
            </a:endParaRPr>
          </a:p>
        </p:txBody>
      </p:sp>
      <p:graphicFrame>
        <p:nvGraphicFramePr>
          <p:cNvPr id="1530884" name="Object 4"/>
          <p:cNvGraphicFramePr>
            <a:graphicFrameLocks noChangeAspect="1"/>
          </p:cNvGraphicFramePr>
          <p:nvPr/>
        </p:nvGraphicFramePr>
        <p:xfrm>
          <a:off x="228600" y="735013"/>
          <a:ext cx="86106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簡報" r:id="rId4" imgW="2535797" imgH="1901998" progId="PowerPoint.Show.8">
                  <p:embed/>
                </p:oleObj>
              </mc:Choice>
              <mc:Fallback>
                <p:oleObj name="簡報" r:id="rId4" imgW="2535797" imgH="1901998" progId="PowerPoint.Show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35013"/>
                        <a:ext cx="8610600" cy="5943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2" name="Picture 5" descr="j0254419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50" y="5187950"/>
            <a:ext cx="2016125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拉拉山</a:t>
            </a:r>
            <a:r>
              <a:rPr lang="zh-TW" altLang="en-US" dirty="0" smtClean="0"/>
              <a:t>水蜜桃的</a:t>
            </a:r>
            <a:r>
              <a:rPr lang="en-US" altLang="zh-TW" dirty="0" smtClean="0"/>
              <a:t>IS+IT+IM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FE845-166F-4370-B463-1C2FB630B83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3074" name="Picture 2" descr="C:\Users\USER\Pictures\網路怎麼銷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Pictures\交給兒子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ER\Pictures\投入感情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478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USER\Pictures\平均分配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2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9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A15874-1223-49B4-BFA3-3E5DE7B4E7A3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53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</a:t>
            </a:r>
            <a:r>
              <a:rPr lang="zh-TW" altLang="en-US" smtClean="0"/>
              <a:t>化導入策略面觀點</a:t>
            </a:r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組織需求面的拉動策略</a:t>
            </a:r>
          </a:p>
          <a:p>
            <a:pPr lvl="1" eaLnBrk="1" hangingPunct="1"/>
            <a:r>
              <a:rPr lang="en-US" altLang="zh-TW" smtClean="0"/>
              <a:t>MIS</a:t>
            </a:r>
            <a:r>
              <a:rPr lang="zh-TW" altLang="en-US" smtClean="0"/>
              <a:t>架構的規劃必須遵從下列幾個主要的步驟：</a:t>
            </a:r>
          </a:p>
          <a:p>
            <a:pPr lvl="2" eaLnBrk="1" hangingPunct="1"/>
            <a:r>
              <a:rPr lang="zh-TW" altLang="en-US" smtClean="0"/>
              <a:t>定義組織的經營架構</a:t>
            </a:r>
          </a:p>
          <a:p>
            <a:pPr lvl="2" eaLnBrk="1" hangingPunct="1"/>
            <a:r>
              <a:rPr lang="zh-TW" altLang="en-US" smtClean="0"/>
              <a:t>定義組織的資訊需求架構</a:t>
            </a:r>
          </a:p>
          <a:p>
            <a:pPr lvl="2" eaLnBrk="1" hangingPunct="1"/>
            <a:r>
              <a:rPr lang="zh-TW" altLang="en-US" smtClean="0"/>
              <a:t>定義資料的架構與</a:t>
            </a:r>
            <a:r>
              <a:rPr lang="en-US" altLang="zh-TW" smtClean="0"/>
              <a:t>IS</a:t>
            </a:r>
            <a:r>
              <a:rPr lang="zh-TW" altLang="en-US" smtClean="0"/>
              <a:t>架構</a:t>
            </a:r>
          </a:p>
          <a:p>
            <a:pPr lvl="2" eaLnBrk="1" hangingPunct="1"/>
            <a:r>
              <a:rPr lang="zh-TW" altLang="en-US" smtClean="0"/>
              <a:t>選擇與建立最適合的資訊基礎架構</a:t>
            </a:r>
          </a:p>
        </p:txBody>
      </p:sp>
      <p:sp>
        <p:nvSpPr>
          <p:cNvPr id="134149" name="Text Box 4"/>
          <p:cNvSpPr txBox="1">
            <a:spLocks noChangeArrowheads="1"/>
          </p:cNvSpPr>
          <p:nvPr/>
        </p:nvSpPr>
        <p:spPr bwMode="auto">
          <a:xfrm>
            <a:off x="2916238" y="5734050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BDF83F-E9A5-472D-9E25-38D4E4B85036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53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Pull</a:t>
            </a:r>
            <a:r>
              <a:rPr lang="zh-TW" altLang="en-US" smtClean="0"/>
              <a:t>的規劃策略</a:t>
            </a:r>
          </a:p>
        </p:txBody>
      </p:sp>
      <p:pic>
        <p:nvPicPr>
          <p:cNvPr id="135172" name="Picture 3" descr="F1-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7963" y="2112963"/>
            <a:ext cx="6478587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3" name="Text Box 4"/>
          <p:cNvSpPr txBox="1">
            <a:spLocks noChangeArrowheads="1"/>
          </p:cNvSpPr>
          <p:nvPr/>
        </p:nvSpPr>
        <p:spPr bwMode="auto">
          <a:xfrm>
            <a:off x="3419475" y="5949950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ED8920-3176-4039-AD04-67A354995E5F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53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</a:t>
            </a:r>
            <a:r>
              <a:rPr lang="zh-TW" altLang="en-US" smtClean="0"/>
              <a:t>化導入策略面觀點</a:t>
            </a:r>
          </a:p>
        </p:txBody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IT</a:t>
            </a:r>
            <a:r>
              <a:rPr lang="zh-TW" altLang="en-US" smtClean="0"/>
              <a:t>供給面的推動策略</a:t>
            </a:r>
          </a:p>
          <a:p>
            <a:pPr lvl="1" eaLnBrk="1" hangingPunct="1"/>
            <a:r>
              <a:rPr lang="zh-TW" altLang="en-US" smtClean="0"/>
              <a:t>並不是企業有</a:t>
            </a:r>
            <a:r>
              <a:rPr lang="en-US" altLang="zh-TW" smtClean="0"/>
              <a:t>EC</a:t>
            </a:r>
            <a:r>
              <a:rPr lang="zh-TW" altLang="en-US" smtClean="0"/>
              <a:t>、</a:t>
            </a:r>
            <a:r>
              <a:rPr lang="en-US" altLang="zh-TW" smtClean="0"/>
              <a:t>C-Commerce</a:t>
            </a:r>
            <a:r>
              <a:rPr lang="zh-TW" altLang="en-US" smtClean="0"/>
              <a:t>的策略需求後，才去研發</a:t>
            </a:r>
            <a:r>
              <a:rPr lang="en-US" altLang="zh-TW" smtClean="0"/>
              <a:t>Internet</a:t>
            </a:r>
            <a:r>
              <a:rPr lang="zh-TW" altLang="en-US" smtClean="0"/>
              <a:t>與</a:t>
            </a:r>
            <a:r>
              <a:rPr lang="en-US" altLang="zh-TW" smtClean="0"/>
              <a:t>Web</a:t>
            </a:r>
            <a:r>
              <a:rPr lang="zh-TW" altLang="en-US" smtClean="0"/>
              <a:t>，這些</a:t>
            </a:r>
            <a:r>
              <a:rPr lang="en-US" altLang="zh-TW" smtClean="0"/>
              <a:t>EC</a:t>
            </a:r>
            <a:r>
              <a:rPr lang="zh-TW" altLang="en-US" smtClean="0"/>
              <a:t>上新策略的應用，是</a:t>
            </a:r>
            <a:r>
              <a:rPr lang="en-US" altLang="zh-TW" smtClean="0"/>
              <a:t>IT</a:t>
            </a:r>
            <a:r>
              <a:rPr lang="zh-TW" altLang="en-US" smtClean="0"/>
              <a:t>推出來的。</a:t>
            </a:r>
          </a:p>
          <a:p>
            <a:pPr lvl="1" eaLnBrk="1" hangingPunct="1"/>
            <a:r>
              <a:rPr lang="zh-TW" altLang="en-US" smtClean="0"/>
              <a:t>組織的</a:t>
            </a:r>
            <a:r>
              <a:rPr lang="en-US" altLang="zh-TW" smtClean="0"/>
              <a:t>MIS</a:t>
            </a:r>
            <a:r>
              <a:rPr lang="zh-TW" altLang="en-US" smtClean="0"/>
              <a:t>策略規劃應從</a:t>
            </a:r>
            <a:r>
              <a:rPr lang="en-US" altLang="zh-TW" smtClean="0"/>
              <a:t>IT</a:t>
            </a:r>
            <a:r>
              <a:rPr lang="zh-TW" altLang="en-US" smtClean="0"/>
              <a:t>所能開創出來的新契機來「推動」出策略規劃的新可能性，並進而指導策略的形成，亦即</a:t>
            </a:r>
            <a:r>
              <a:rPr lang="en-US" altLang="zh-TW" smtClean="0"/>
              <a:t>MIS</a:t>
            </a:r>
            <a:r>
              <a:rPr lang="zh-TW" altLang="en-US" smtClean="0"/>
              <a:t>要化被動為主動。</a:t>
            </a:r>
          </a:p>
        </p:txBody>
      </p:sp>
      <p:sp>
        <p:nvSpPr>
          <p:cNvPr id="136197" name="Text Box 4"/>
          <p:cNvSpPr txBox="1">
            <a:spLocks noChangeArrowheads="1"/>
          </p:cNvSpPr>
          <p:nvPr/>
        </p:nvSpPr>
        <p:spPr bwMode="auto">
          <a:xfrm>
            <a:off x="3851275" y="5805488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2005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63B14-FC99-4DC1-AC37-D6CA66113AD7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53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推動與拉動平衡的校正策略</a:t>
            </a:r>
          </a:p>
        </p:txBody>
      </p:sp>
      <p:pic>
        <p:nvPicPr>
          <p:cNvPr id="137220" name="Picture 3" descr="F1-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9213" y="2232025"/>
            <a:ext cx="6837362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21" name="Text Box 4"/>
          <p:cNvSpPr txBox="1">
            <a:spLocks noChangeArrowheads="1"/>
          </p:cNvSpPr>
          <p:nvPr/>
        </p:nvSpPr>
        <p:spPr bwMode="auto">
          <a:xfrm>
            <a:off x="3492500" y="5805488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2005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28</TotalTime>
  <Words>214</Words>
  <Application>Microsoft Office PowerPoint</Application>
  <PresentationFormat>如螢幕大小 (4:3)</PresentationFormat>
  <Paragraphs>27</Paragraphs>
  <Slides>7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Arial Unicode MS</vt:lpstr>
      <vt:lpstr>標楷體</vt:lpstr>
      <vt:lpstr>Arial</vt:lpstr>
      <vt:lpstr>Symbol</vt:lpstr>
      <vt:lpstr>Times New Roman</vt:lpstr>
      <vt:lpstr>Wingdings</vt:lpstr>
      <vt:lpstr>教學目標</vt:lpstr>
      <vt:lpstr>文件</vt:lpstr>
      <vt:lpstr>簡報</vt:lpstr>
      <vt:lpstr>PowerPoint 簡報</vt:lpstr>
      <vt:lpstr>PowerPoint 簡報</vt:lpstr>
      <vt:lpstr>拉拉山水蜜桃的IS+IT+IM</vt:lpstr>
      <vt:lpstr>e化導入策略面觀點</vt:lpstr>
      <vt:lpstr>Pull的規劃策略</vt:lpstr>
      <vt:lpstr>e化導入策略面觀點</vt:lpstr>
      <vt:lpstr>推動與拉動平衡的校正策略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4</cp:revision>
  <dcterms:created xsi:type="dcterms:W3CDTF">2010-07-17T03:20:34Z</dcterms:created>
  <dcterms:modified xsi:type="dcterms:W3CDTF">2017-09-12T07:37:11Z</dcterms:modified>
</cp:coreProperties>
</file>